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3"/>
  </p:sldMasterIdLst>
  <p:notesMasterIdLst>
    <p:notesMasterId r:id="rId23"/>
  </p:notesMasterIdLst>
  <p:handoutMasterIdLst>
    <p:handoutMasterId r:id="rId24"/>
  </p:handoutMasterIdLst>
  <p:sldIdLst>
    <p:sldId id="256" r:id="rId4"/>
    <p:sldId id="272" r:id="rId5"/>
    <p:sldId id="280" r:id="rId6"/>
    <p:sldId id="257" r:id="rId7"/>
    <p:sldId id="258" r:id="rId8"/>
    <p:sldId id="276" r:id="rId9"/>
    <p:sldId id="264" r:id="rId10"/>
    <p:sldId id="290" r:id="rId11"/>
    <p:sldId id="278" r:id="rId12"/>
    <p:sldId id="279" r:id="rId13"/>
    <p:sldId id="281" r:id="rId14"/>
    <p:sldId id="282" r:id="rId15"/>
    <p:sldId id="283" r:id="rId16"/>
    <p:sldId id="284" r:id="rId17"/>
    <p:sldId id="285" r:id="rId18"/>
    <p:sldId id="286" r:id="rId19"/>
    <p:sldId id="287"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21F4A-0FCE-4C35-AF5B-C410F362B3BD}" v="1" dt="2022-08-30T10:33:42.753"/>
    <p1510:client id="{78EC6B01-5C80-40EC-81B7-3847DB2C8298}" v="903" dt="2022-08-30T11:20:37.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153"/>
  </p:normalViewPr>
  <p:slideViewPr>
    <p:cSldViewPr snapToGrid="0" snapToObjects="1">
      <p:cViewPr varScale="1">
        <p:scale>
          <a:sx n="78" d="100"/>
          <a:sy n="78" d="100"/>
        </p:scale>
        <p:origin x="389" y="43"/>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706163 - Raisa Mashtura" userId="S::1706163@eee.buet.ac.bd::8ae6c006-2eb5-40e5-8d24-98de418503ec" providerId="AD" clId="Web-{33521F4A-0FCE-4C35-AF5B-C410F362B3BD}"/>
    <pc:docChg chg="modSld">
      <pc:chgData name="1706163 - Raisa Mashtura" userId="S::1706163@eee.buet.ac.bd::8ae6c006-2eb5-40e5-8d24-98de418503ec" providerId="AD" clId="Web-{33521F4A-0FCE-4C35-AF5B-C410F362B3BD}" dt="2022-08-30T10:33:42.753" v="0" actId="1076"/>
      <pc:docMkLst>
        <pc:docMk/>
      </pc:docMkLst>
      <pc:sldChg chg="modSp">
        <pc:chgData name="1706163 - Raisa Mashtura" userId="S::1706163@eee.buet.ac.bd::8ae6c006-2eb5-40e5-8d24-98de418503ec" providerId="AD" clId="Web-{33521F4A-0FCE-4C35-AF5B-C410F362B3BD}" dt="2022-08-30T10:33:42.753" v="0" actId="1076"/>
        <pc:sldMkLst>
          <pc:docMk/>
          <pc:sldMk cId="2778246567" sldId="256"/>
        </pc:sldMkLst>
        <pc:spChg chg="mod">
          <ac:chgData name="1706163 - Raisa Mashtura" userId="S::1706163@eee.buet.ac.bd::8ae6c006-2eb5-40e5-8d24-98de418503ec" providerId="AD" clId="Web-{33521F4A-0FCE-4C35-AF5B-C410F362B3BD}" dt="2022-08-30T10:33:42.753" v="0" actId="1076"/>
          <ac:spMkLst>
            <pc:docMk/>
            <pc:sldMk cId="2778246567" sldId="256"/>
            <ac:spMk id="4" creationId="{4574D790-E73F-7D4F-8076-2A1F198D2A5C}"/>
          </ac:spMkLst>
        </pc:spChg>
      </pc:sldChg>
    </pc:docChg>
  </pc:docChgLst>
  <pc:docChgLst>
    <pc:chgData name="1706063 - Tamim Ahmed" userId="S::1706063@eee.buet.ac.bd::28bdbdc4-aeed-4706-aa3c-0b394040c707" providerId="AD" clId="Web-{78EC6B01-5C80-40EC-81B7-3847DB2C8298}"/>
    <pc:docChg chg="modSld">
      <pc:chgData name="1706063 - Tamim Ahmed" userId="S::1706063@eee.buet.ac.bd::28bdbdc4-aeed-4706-aa3c-0b394040c707" providerId="AD" clId="Web-{78EC6B01-5C80-40EC-81B7-3847DB2C8298}" dt="2022-08-30T11:20:37.021" v="901" actId="20577"/>
      <pc:docMkLst>
        <pc:docMk/>
      </pc:docMkLst>
      <pc:sldChg chg="delSp modSp">
        <pc:chgData name="1706063 - Tamim Ahmed" userId="S::1706063@eee.buet.ac.bd::28bdbdc4-aeed-4706-aa3c-0b394040c707" providerId="AD" clId="Web-{78EC6B01-5C80-40EC-81B7-3847DB2C8298}" dt="2022-08-30T11:20:37.021" v="901" actId="20577"/>
        <pc:sldMkLst>
          <pc:docMk/>
          <pc:sldMk cId="2984699319" sldId="257"/>
        </pc:sldMkLst>
        <pc:spChg chg="mod">
          <ac:chgData name="1706063 - Tamim Ahmed" userId="S::1706063@eee.buet.ac.bd::28bdbdc4-aeed-4706-aa3c-0b394040c707" providerId="AD" clId="Web-{78EC6B01-5C80-40EC-81B7-3847DB2C8298}" dt="2022-08-30T11:20:37.021" v="901" actId="20577"/>
          <ac:spMkLst>
            <pc:docMk/>
            <pc:sldMk cId="2984699319" sldId="257"/>
            <ac:spMk id="5" creationId="{51B2C38B-4AC5-9248-B4C6-67239E72DC1E}"/>
          </ac:spMkLst>
        </pc:spChg>
        <pc:picChg chg="del">
          <ac:chgData name="1706063 - Tamim Ahmed" userId="S::1706063@eee.buet.ac.bd::28bdbdc4-aeed-4706-aa3c-0b394040c707" providerId="AD" clId="Web-{78EC6B01-5C80-40EC-81B7-3847DB2C8298}" dt="2022-08-30T11:11:35.740" v="602"/>
          <ac:picMkLst>
            <pc:docMk/>
            <pc:sldMk cId="2984699319" sldId="257"/>
            <ac:picMk id="2050" creationId="{A9C13C30-FE7C-B14D-9862-EE1B8009ECB0}"/>
          </ac:picMkLst>
        </pc:picChg>
        <pc:picChg chg="del">
          <ac:chgData name="1706063 - Tamim Ahmed" userId="S::1706063@eee.buet.ac.bd::28bdbdc4-aeed-4706-aa3c-0b394040c707" providerId="AD" clId="Web-{78EC6B01-5C80-40EC-81B7-3847DB2C8298}" dt="2022-08-30T11:11:33.912" v="601"/>
          <ac:picMkLst>
            <pc:docMk/>
            <pc:sldMk cId="2984699319" sldId="257"/>
            <ac:picMk id="2052" creationId="{5F91A2EC-C10B-FD41-8460-CE0F8689DB75}"/>
          </ac:picMkLst>
        </pc:picChg>
        <pc:picChg chg="del">
          <ac:chgData name="1706063 - Tamim Ahmed" userId="S::1706063@eee.buet.ac.bd::28bdbdc4-aeed-4706-aa3c-0b394040c707" providerId="AD" clId="Web-{78EC6B01-5C80-40EC-81B7-3847DB2C8298}" dt="2022-08-30T11:11:31.725" v="600"/>
          <ac:picMkLst>
            <pc:docMk/>
            <pc:sldMk cId="2984699319" sldId="257"/>
            <ac:picMk id="2054" creationId="{2B338946-AB53-E24B-BF24-1CE464DDC5EA}"/>
          </ac:picMkLst>
        </pc:picChg>
      </pc:sldChg>
      <pc:sldChg chg="modSp">
        <pc:chgData name="1706063 - Tamim Ahmed" userId="S::1706063@eee.buet.ac.bd::28bdbdc4-aeed-4706-aa3c-0b394040c707" providerId="AD" clId="Web-{78EC6B01-5C80-40EC-81B7-3847DB2C8298}" dt="2022-08-30T11:08:54.674" v="599" actId="20577"/>
        <pc:sldMkLst>
          <pc:docMk/>
          <pc:sldMk cId="2278554073" sldId="280"/>
        </pc:sldMkLst>
        <pc:spChg chg="mod">
          <ac:chgData name="1706063 - Tamim Ahmed" userId="S::1706063@eee.buet.ac.bd::28bdbdc4-aeed-4706-aa3c-0b394040c707" providerId="AD" clId="Web-{78EC6B01-5C80-40EC-81B7-3847DB2C8298}" dt="2022-08-30T11:08:54.674" v="599" actId="20577"/>
          <ac:spMkLst>
            <pc:docMk/>
            <pc:sldMk cId="2278554073" sldId="280"/>
            <ac:spMk id="5" creationId="{51B2C38B-4AC5-9248-B4C6-67239E72DC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31/08/2022</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08/31/2022</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416 – Microprocessor and Embedded 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2</a:t>
            </a:r>
            <a:r>
              <a:rPr lang="en-BD" sz="2800" dirty="0">
                <a:latin typeface="Arial" panose="020B0604020202020204" pitchFamily="34" charset="0"/>
                <a:cs typeface="Arial" panose="020B0604020202020204" pitchFamily="34" charset="0"/>
              </a:rPr>
              <a:t> Level-4 Term-I Section A</a:t>
            </a: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EEE 416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416 (2022) – Final Project Group A.XY</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0.tm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hyperlink" Target="https://lastminuteengineers.com/sim800l-gsm-module-arduino-tutorial/" TargetMode="External"/><Relationship Id="rId3" Type="http://schemas.openxmlformats.org/officeDocument/2006/relationships/slideLayout" Target="../slideLayouts/slideLayout2.xml"/><Relationship Id="rId7" Type="http://schemas.openxmlformats.org/officeDocument/2006/relationships/hyperlink" Target="https://randomnerdtutorials.com/power-esp32-esp8266-solar-panels-battery-level-monitoring/"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github.com/himanshus2847/Sending-data-from-NodeMCU-to-ThingSpeak-Cloud" TargetMode="External"/><Relationship Id="rId5" Type="http://schemas.openxmlformats.org/officeDocument/2006/relationships/hyperlink" Target="https://www.youtube.com/redirect?event=video_description&amp;redir_token=QUFFLUhqbVJhbUdRTi1Xc3ZLelRqVVJCWDlIRG5YYnRJUXxBQ3Jtc0tuQV9iQ0RuM2I1SVBMT3dhQVVaNEdmZ1JnNWNsektKdk96dVNJaUFJMkVTZjZiTl93WGh4aW5pUHBjWk9CWW11NmhGc001d2ZLUzVkSExVcDJCY3BxdkFsTlM5YU9oa2VPRjFFemVWWjRPaG9oMTU3cw&amp;q=https%3A%2F%2Fgithub.com%2Fhimanshus2847%2FSending-data-from-NodeMCU-to-ThingSpeak-Cloud&amp;v=g1mk-UGgWGU" TargetMode="External"/><Relationship Id="rId4" Type="http://schemas.openxmlformats.org/officeDocument/2006/relationships/hyperlink" Target="https://www.hackster.io/taifur/solar-powered-environmental-monitoring-kit-b1d03d"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9.mp4"/><Relationship Id="rId7" Type="http://schemas.openxmlformats.org/officeDocument/2006/relationships/image" Target="../media/image9.png"/><Relationship Id="rId2" Type="http://schemas.microsoft.com/office/2007/relationships/media" Target="../media/media9.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10.m4a"/><Relationship Id="rId4" Type="http://schemas.microsoft.com/office/2007/relationships/media"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607AA7-1EC3-A0D2-1CD0-E25584A28539}"/>
              </a:ext>
            </a:extLst>
          </p:cNvPr>
          <p:cNvPicPr>
            <a:picLocks noChangeAspect="1"/>
          </p:cNvPicPr>
          <p:nvPr/>
        </p:nvPicPr>
        <p:blipFill rotWithShape="1">
          <a:blip r:embed="rId4">
            <a:alphaModFix amt="50000"/>
          </a:blip>
          <a:srcRect t="24412" b="11621"/>
          <a:stretch/>
        </p:blipFill>
        <p:spPr>
          <a:xfrm>
            <a:off x="1" y="1574157"/>
            <a:ext cx="12191999" cy="4386805"/>
          </a:xfrm>
          <a:prstGeom prst="rect">
            <a:avLst/>
          </a:prstGeom>
        </p:spPr>
      </p:pic>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5400" cap="none" dirty="0">
                <a:latin typeface="Arial Black" panose="020B0A04020102020204" pitchFamily="34" charset="0"/>
              </a:rPr>
              <a:t>Environment Monitor</a:t>
            </a:r>
            <a:endParaRPr lang="en-BD" sz="5400" cap="none" dirty="0">
              <a:latin typeface="Arial Black" panose="020B0A040201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884528" y="2986284"/>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cap="small" dirty="0"/>
              <a:t>Submitted by – Group</a:t>
            </a:r>
            <a:r>
              <a:rPr lang="en-US" cap="small" dirty="0"/>
              <a:t> 1</a:t>
            </a:r>
          </a:p>
          <a:p>
            <a:r>
              <a:rPr lang="en-US" cap="small" dirty="0"/>
              <a:t>Section – C1</a:t>
            </a:r>
          </a:p>
          <a:p>
            <a:endParaRPr lang="en-BD" sz="2800" cap="small" dirty="0"/>
          </a:p>
        </p:txBody>
      </p:sp>
      <p:sp>
        <p:nvSpPr>
          <p:cNvPr id="13" name="Slide Number Placeholder 12">
            <a:extLst>
              <a:ext uri="{FF2B5EF4-FFF2-40B4-BE49-F238E27FC236}">
                <a16:creationId xmlns:a16="http://schemas.microsoft.com/office/drawing/2014/main" id="{DB74ABDA-11C0-7C43-8041-3445AA6819AB}"/>
              </a:ext>
            </a:extLst>
          </p:cNvPr>
          <p:cNvSpPr>
            <a:spLocks noGrp="1"/>
          </p:cNvSpPr>
          <p:nvPr>
            <p:ph type="sldNum" sz="quarter" idx="12"/>
          </p:nvPr>
        </p:nvSpPr>
        <p:spPr>
          <a:xfrm>
            <a:off x="8606919" y="5631180"/>
            <a:ext cx="2111881" cy="228600"/>
          </a:xfrm>
        </p:spPr>
        <p:txBody>
          <a:bodyPr/>
          <a:lstStyle/>
          <a:p>
            <a:fld id="{E9C29D53-9981-884B-B5B6-B5743DF81FD1}" type="slidenum">
              <a:rPr lang="en-BD" smtClean="0"/>
              <a:t>1</a:t>
            </a:fld>
            <a:endParaRPr lang="en-BD"/>
          </a:p>
        </p:txBody>
      </p:sp>
      <p:graphicFrame>
        <p:nvGraphicFramePr>
          <p:cNvPr id="15" name="Table 16">
            <a:extLst>
              <a:ext uri="{FF2B5EF4-FFF2-40B4-BE49-F238E27FC236}">
                <a16:creationId xmlns:a16="http://schemas.microsoft.com/office/drawing/2014/main" id="{F16F1EAE-B3CC-C3FA-450F-8853C3F52F43}"/>
              </a:ext>
            </a:extLst>
          </p:cNvPr>
          <p:cNvGraphicFramePr>
            <a:graphicFrameLocks noGrp="1"/>
          </p:cNvGraphicFramePr>
          <p:nvPr>
            <p:extLst>
              <p:ext uri="{D42A27DB-BD31-4B8C-83A1-F6EECF244321}">
                <p14:modId xmlns:p14="http://schemas.microsoft.com/office/powerpoint/2010/main" val="1810788873"/>
              </p:ext>
            </p:extLst>
          </p:nvPr>
        </p:nvGraphicFramePr>
        <p:xfrm>
          <a:off x="2242233" y="3760606"/>
          <a:ext cx="8128000" cy="1854200"/>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2050246005"/>
                    </a:ext>
                  </a:extLst>
                </a:gridCol>
                <a:gridCol w="4064000">
                  <a:extLst>
                    <a:ext uri="{9D8B030D-6E8A-4147-A177-3AD203B41FA5}">
                      <a16:colId xmlns:a16="http://schemas.microsoft.com/office/drawing/2014/main" val="3206015064"/>
                    </a:ext>
                  </a:extLst>
                </a:gridCol>
              </a:tblGrid>
              <a:tr h="370840">
                <a:tc>
                  <a:txBody>
                    <a:bodyPr/>
                    <a:lstStyle/>
                    <a:p>
                      <a:pPr algn="ctr"/>
                      <a:r>
                        <a:rPr lang="en-US" b="1" dirty="0"/>
                        <a:t>Name</a:t>
                      </a:r>
                    </a:p>
                  </a:txBody>
                  <a:tcPr/>
                </a:tc>
                <a:tc>
                  <a:txBody>
                    <a:bodyPr/>
                    <a:lstStyle/>
                    <a:p>
                      <a:pPr algn="ctr"/>
                      <a:r>
                        <a:rPr lang="en-US" b="1" dirty="0"/>
                        <a:t>Student ID</a:t>
                      </a:r>
                    </a:p>
                  </a:txBody>
                  <a:tcPr/>
                </a:tc>
                <a:extLst>
                  <a:ext uri="{0D108BD9-81ED-4DB2-BD59-A6C34878D82A}">
                    <a16:rowId xmlns:a16="http://schemas.microsoft.com/office/drawing/2014/main" val="3705483153"/>
                  </a:ext>
                </a:extLst>
              </a:tr>
              <a:tr h="370840">
                <a:tc>
                  <a:txBody>
                    <a:bodyPr/>
                    <a:lstStyle/>
                    <a:p>
                      <a:pPr algn="ctr"/>
                      <a:r>
                        <a:rPr lang="en-US" sz="1800" b="0" i="0" kern="1200" dirty="0" err="1">
                          <a:solidFill>
                            <a:schemeClr val="tx1"/>
                          </a:solidFill>
                          <a:effectLst/>
                          <a:latin typeface="+mn-lt"/>
                          <a:ea typeface="+mn-ea"/>
                          <a:cs typeface="+mn-cs"/>
                        </a:rPr>
                        <a:t>Ashrafia</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Khanom</a:t>
                      </a:r>
                      <a:endParaRPr lang="en-US" dirty="0"/>
                    </a:p>
                  </a:txBody>
                  <a:tcPr/>
                </a:tc>
                <a:tc>
                  <a:txBody>
                    <a:bodyPr/>
                    <a:lstStyle/>
                    <a:p>
                      <a:pPr algn="ctr"/>
                      <a:r>
                        <a:rPr lang="en-US" dirty="0"/>
                        <a:t>1706131</a:t>
                      </a:r>
                    </a:p>
                  </a:txBody>
                  <a:tcPr/>
                </a:tc>
                <a:extLst>
                  <a:ext uri="{0D108BD9-81ED-4DB2-BD59-A6C34878D82A}">
                    <a16:rowId xmlns:a16="http://schemas.microsoft.com/office/drawing/2014/main" val="1252793919"/>
                  </a:ext>
                </a:extLst>
              </a:tr>
              <a:tr h="370840">
                <a:tc>
                  <a:txBody>
                    <a:bodyPr/>
                    <a:lstStyle/>
                    <a:p>
                      <a:pPr algn="ctr"/>
                      <a:r>
                        <a:rPr lang="en-US" sz="1800" b="0" i="0" kern="1200" dirty="0" err="1">
                          <a:solidFill>
                            <a:schemeClr val="tx1"/>
                          </a:solidFill>
                          <a:effectLst/>
                          <a:latin typeface="+mn-lt"/>
                          <a:ea typeface="+mn-ea"/>
                          <a:cs typeface="+mn-cs"/>
                        </a:rPr>
                        <a:t>Fariha</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Ferdousi</a:t>
                      </a:r>
                      <a:r>
                        <a:rPr lang="en-US" sz="1800" b="0" i="0" kern="1200" dirty="0">
                          <a:solidFill>
                            <a:schemeClr val="tx1"/>
                          </a:solidFill>
                          <a:effectLst/>
                          <a:latin typeface="+mn-lt"/>
                          <a:ea typeface="+mn-ea"/>
                          <a:cs typeface="+mn-cs"/>
                        </a:rPr>
                        <a:t> Khan</a:t>
                      </a:r>
                      <a:endParaRPr lang="en-US" dirty="0"/>
                    </a:p>
                  </a:txBody>
                  <a:tcPr/>
                </a:tc>
                <a:tc>
                  <a:txBody>
                    <a:bodyPr/>
                    <a:lstStyle/>
                    <a:p>
                      <a:pPr algn="ctr"/>
                      <a:r>
                        <a:rPr lang="en-US" dirty="0"/>
                        <a:t>1706143</a:t>
                      </a:r>
                    </a:p>
                  </a:txBody>
                  <a:tcPr/>
                </a:tc>
                <a:extLst>
                  <a:ext uri="{0D108BD9-81ED-4DB2-BD59-A6C34878D82A}">
                    <a16:rowId xmlns:a16="http://schemas.microsoft.com/office/drawing/2014/main" val="353245423"/>
                  </a:ext>
                </a:extLst>
              </a:tr>
              <a:tr h="370840">
                <a:tc>
                  <a:txBody>
                    <a:bodyPr/>
                    <a:lstStyle/>
                    <a:p>
                      <a:pPr algn="ctr"/>
                      <a:r>
                        <a:rPr lang="en-US" sz="1800" b="0" i="0" kern="1200" dirty="0" err="1">
                          <a:solidFill>
                            <a:schemeClr val="tx1"/>
                          </a:solidFill>
                          <a:effectLst/>
                          <a:latin typeface="+mn-lt"/>
                          <a:ea typeface="+mn-ea"/>
                          <a:cs typeface="+mn-cs"/>
                        </a:rPr>
                        <a:t>Samiha</a:t>
                      </a:r>
                      <a:r>
                        <a:rPr lang="en-US" sz="1800" b="0" i="0" kern="1200" dirty="0">
                          <a:solidFill>
                            <a:schemeClr val="tx1"/>
                          </a:solidFill>
                          <a:effectLst/>
                          <a:latin typeface="+mn-lt"/>
                          <a:ea typeface="+mn-ea"/>
                          <a:cs typeface="+mn-cs"/>
                        </a:rPr>
                        <a:t> Tahsin</a:t>
                      </a:r>
                      <a:endParaRPr lang="en-US" dirty="0"/>
                    </a:p>
                  </a:txBody>
                  <a:tcPr/>
                </a:tc>
                <a:tc>
                  <a:txBody>
                    <a:bodyPr/>
                    <a:lstStyle/>
                    <a:p>
                      <a:pPr algn="ctr"/>
                      <a:r>
                        <a:rPr lang="en-US" dirty="0"/>
                        <a:t>1706147</a:t>
                      </a:r>
                    </a:p>
                  </a:txBody>
                  <a:tcPr/>
                </a:tc>
                <a:extLst>
                  <a:ext uri="{0D108BD9-81ED-4DB2-BD59-A6C34878D82A}">
                    <a16:rowId xmlns:a16="http://schemas.microsoft.com/office/drawing/2014/main" val="2396120213"/>
                  </a:ext>
                </a:extLst>
              </a:tr>
              <a:tr h="370840">
                <a:tc>
                  <a:txBody>
                    <a:bodyPr/>
                    <a:lstStyle/>
                    <a:p>
                      <a:pPr algn="ctr"/>
                      <a:r>
                        <a:rPr lang="en-US" sz="1800" b="0" i="0" kern="1200" dirty="0">
                          <a:solidFill>
                            <a:schemeClr val="tx1"/>
                          </a:solidFill>
                          <a:effectLst/>
                          <a:latin typeface="+mn-lt"/>
                          <a:ea typeface="+mn-ea"/>
                          <a:cs typeface="+mn-cs"/>
                        </a:rPr>
                        <a:t>Nausin Tabassum Kudrot</a:t>
                      </a:r>
                      <a:endParaRPr lang="en-US" dirty="0"/>
                    </a:p>
                  </a:txBody>
                  <a:tcPr/>
                </a:tc>
                <a:tc>
                  <a:txBody>
                    <a:bodyPr/>
                    <a:lstStyle/>
                    <a:p>
                      <a:pPr algn="ctr"/>
                      <a:r>
                        <a:rPr lang="en-US" dirty="0"/>
                        <a:t>1706158</a:t>
                      </a:r>
                    </a:p>
                  </a:txBody>
                  <a:tcPr/>
                </a:tc>
                <a:extLst>
                  <a:ext uri="{0D108BD9-81ED-4DB2-BD59-A6C34878D82A}">
                    <a16:rowId xmlns:a16="http://schemas.microsoft.com/office/drawing/2014/main" val="1941600375"/>
                  </a:ext>
                </a:extLst>
              </a:tr>
            </a:tbl>
          </a:graphicData>
        </a:graphic>
      </p:graphicFrame>
      <p:pic>
        <p:nvPicPr>
          <p:cNvPr id="24" name="Audio 23">
            <a:hlinkClick r:id="" action="ppaction://media"/>
            <a:extLst>
              <a:ext uri="{FF2B5EF4-FFF2-40B4-BE49-F238E27FC236}">
                <a16:creationId xmlns:a16="http://schemas.microsoft.com/office/drawing/2014/main" id="{AC25A475-3B8D-951A-1316-06837CB800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778246567"/>
      </p:ext>
    </p:extLst>
  </p:cSld>
  <p:clrMapOvr>
    <a:masterClrMapping/>
  </p:clrMapOvr>
  <mc:AlternateContent xmlns:mc="http://schemas.openxmlformats.org/markup-compatibility/2006">
    <mc:Choice xmlns:p14="http://schemas.microsoft.com/office/powerpoint/2010/main" Requires="p14">
      <p:transition spd="slow" p14:dur="2000" advTm="6397"/>
    </mc:Choice>
    <mc:Fallback>
      <p:transition spd="slow" advTm="6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a:t>
            </a:r>
            <a:r>
              <a:rPr lang="en-GB" sz="3200" dirty="0"/>
              <a:t>Project Management and Cost Analysis</a:t>
            </a:r>
            <a:endParaRPr lang="en-US" sz="3200" dirty="0"/>
          </a:p>
          <a:p>
            <a:r>
              <a:rPr lang="en-GB" sz="3200" dirty="0"/>
              <a:t>5.3 Practical Considerations of the Design</a:t>
            </a:r>
          </a:p>
          <a:p>
            <a:r>
              <a:rPr lang="en-GB" sz="3200" dirty="0"/>
              <a:t>5.4 Assessment of the Impact of the Project </a:t>
            </a:r>
          </a:p>
          <a:p>
            <a:r>
              <a:rPr lang="en-US" sz="3200" dirty="0"/>
              <a:t>5.5 Evaluation of the Sustainability </a:t>
            </a:r>
            <a:endParaRPr lang="en-BD"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8" name="Audio 7">
            <a:hlinkClick r:id="" action="ppaction://media"/>
            <a:extLst>
              <a:ext uri="{FF2B5EF4-FFF2-40B4-BE49-F238E27FC236}">
                <a16:creationId xmlns:a16="http://schemas.microsoft.com/office/drawing/2014/main" id="{D7FCD7DF-5E51-6AE2-573B-1DDCAEC879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287483532"/>
      </p:ext>
    </p:extLst>
  </p:cSld>
  <p:clrMapOvr>
    <a:masterClrMapping/>
  </p:clrMapOvr>
  <mc:AlternateContent xmlns:mc="http://schemas.openxmlformats.org/markup-compatibility/2006">
    <mc:Choice xmlns:p14="http://schemas.microsoft.com/office/powerpoint/2010/main" Requires="p14">
      <p:transition spd="slow" p14:dur="2000" advTm="3411"/>
    </mc:Choice>
    <mc:Fallback>
      <p:transition spd="slow" advTm="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r>
              <a:rPr lang="en-GB" dirty="0"/>
              <a:t>Data is uploaded in web server</a:t>
            </a:r>
          </a:p>
          <a:p>
            <a:r>
              <a:rPr lang="en-GB" dirty="0"/>
              <a:t>Text message is sent for updated data</a:t>
            </a:r>
          </a:p>
          <a:p>
            <a:r>
              <a:rPr lang="en-GB" dirty="0"/>
              <a:t>The entire model is powered by rechargeable battery</a:t>
            </a:r>
          </a:p>
          <a:p>
            <a:r>
              <a:rPr lang="en-GB" dirty="0"/>
              <a:t>The battery can be recharged using solar panel.</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784B22A5-8963-09FE-47F8-CB2182F04C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6225420"/>
      </p:ext>
    </p:extLst>
  </p:cSld>
  <p:clrMapOvr>
    <a:masterClrMapping/>
  </p:clrMapOvr>
  <mc:AlternateContent xmlns:mc="http://schemas.openxmlformats.org/markup-compatibility/2006">
    <mc:Choice xmlns:p14="http://schemas.microsoft.com/office/powerpoint/2010/main" Requires="p14">
      <p:transition spd="slow" p14:dur="2000" advTm="3707"/>
    </mc:Choice>
    <mc:Fallback>
      <p:transition spd="slow" advTm="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br>
              <a:rPr lang="en-US" sz="3600" dirty="0"/>
            </a:br>
            <a:endParaRPr lang="en-GB" sz="3600"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4" name="Content Placeholder 13" descr="Table&#10;&#10;Description automatically generated">
            <a:extLst>
              <a:ext uri="{FF2B5EF4-FFF2-40B4-BE49-F238E27FC236}">
                <a16:creationId xmlns:a16="http://schemas.microsoft.com/office/drawing/2014/main" id="{D61C7F41-5A1E-ACB1-79E4-022CB3DF35D3}"/>
              </a:ext>
            </a:extLst>
          </p:cNvPr>
          <p:cNvPicPr>
            <a:picLocks noGrp="1" noChangeAspect="1"/>
          </p:cNvPicPr>
          <p:nvPr>
            <p:ph idx="1"/>
          </p:nvPr>
        </p:nvPicPr>
        <p:blipFill>
          <a:blip r:embed="rId4"/>
          <a:stretch>
            <a:fillRect/>
          </a:stretch>
        </p:blipFill>
        <p:spPr>
          <a:xfrm>
            <a:off x="992837" y="1847468"/>
            <a:ext cx="10206327" cy="3163065"/>
          </a:xfrm>
        </p:spPr>
      </p:pic>
      <p:pic>
        <p:nvPicPr>
          <p:cNvPr id="16" name="Audio 15">
            <a:hlinkClick r:id="" action="ppaction://media"/>
            <a:extLst>
              <a:ext uri="{FF2B5EF4-FFF2-40B4-BE49-F238E27FC236}">
                <a16:creationId xmlns:a16="http://schemas.microsoft.com/office/drawing/2014/main" id="{2AB9F7C6-A6B0-D635-47FF-53A0EB0AC9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532769355"/>
      </p:ext>
    </p:extLst>
  </p:cSld>
  <p:clrMapOvr>
    <a:masterClrMapping/>
  </p:clrMapOvr>
  <mc:AlternateContent xmlns:mc="http://schemas.openxmlformats.org/markup-compatibility/2006">
    <mc:Choice xmlns:p14="http://schemas.microsoft.com/office/powerpoint/2010/main" Requires="p14">
      <p:transition spd="slow" p14:dur="2000" advTm="5021"/>
    </mc:Choice>
    <mc:Fallback>
      <p:transition spd="slow" advTm="5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5.3 Practical Considerations of the Design</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No safety hazards </a:t>
            </a:r>
          </a:p>
          <a:p>
            <a:r>
              <a:rPr lang="en-GB" dirty="0"/>
              <a:t>Monitors environment Quality</a:t>
            </a:r>
          </a:p>
          <a:p>
            <a:r>
              <a:rPr lang="en-GB" dirty="0"/>
              <a:t>Solar powered so it power cost is less.</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B21F7E6C-B4F4-2180-96BA-A1989CC0B4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61576288"/>
      </p:ext>
    </p:extLst>
  </p:cSld>
  <p:clrMapOvr>
    <a:masterClrMapping/>
  </p:clrMapOvr>
  <mc:AlternateContent xmlns:mc="http://schemas.openxmlformats.org/markup-compatibility/2006">
    <mc:Choice xmlns:p14="http://schemas.microsoft.com/office/powerpoint/2010/main" Requires="p14">
      <p:transition spd="slow" p14:dur="2000" advTm="4755"/>
    </mc:Choice>
    <mc:Fallback>
      <p:transition spd="slow" advTm="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Monitors air quality </a:t>
            </a:r>
          </a:p>
          <a:p>
            <a:r>
              <a:rPr lang="en-GB" dirty="0"/>
              <a:t>So it can be used to detect the degree of pollution of the environment</a:t>
            </a:r>
          </a:p>
          <a:p>
            <a:r>
              <a:rPr lang="en-GB" dirty="0"/>
              <a:t>Environmental condition of a certain place can be assessed.</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EF58B718-7F3C-3ADD-2AD1-559848874AE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B116E110-1C36-990B-CDDD-AD9586FFB6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49217074"/>
      </p:ext>
    </p:extLst>
  </p:cSld>
  <p:clrMapOvr>
    <a:masterClrMapping/>
  </p:clrMapOvr>
  <mc:AlternateContent xmlns:mc="http://schemas.openxmlformats.org/markup-compatibility/2006">
    <mc:Choice xmlns:p14="http://schemas.microsoft.com/office/powerpoint/2010/main" Requires="p14">
      <p:transition spd="slow" p14:dur="2000" advTm="7140"/>
    </mc:Choice>
    <mc:Fallback>
      <p:transition spd="slow" advTm="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lstStyle/>
          <a:p>
            <a:r>
              <a:rPr lang="en-GB" dirty="0"/>
              <a:t>The design is sustainable since it uses solar power to charge the battery</a:t>
            </a:r>
          </a:p>
          <a:p>
            <a:r>
              <a:rPr lang="en-GB" dirty="0"/>
              <a:t>It detects environment quality so it is useful for both society and environment</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6672CFD0-6130-E23B-5F91-AD03A84FF4B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31DAA237-8AB0-1609-1251-2383D278B5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33352471"/>
      </p:ext>
    </p:extLst>
  </p:cSld>
  <p:clrMapOvr>
    <a:masterClrMapping/>
  </p:clrMapOvr>
  <mc:AlternateContent xmlns:mc="http://schemas.openxmlformats.org/markup-compatibility/2006">
    <mc:Choice xmlns:p14="http://schemas.microsoft.com/office/powerpoint/2010/main" Requires="p14">
      <p:transition spd="slow" p14:dur="2000" advTm="6246"/>
    </mc:Choice>
    <mc:Fallback>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 Reflection on Individual and Team work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r>
              <a:rPr lang="en-GB" sz="2800" dirty="0"/>
              <a:t>6.1  Individual Contribution of Each Member</a:t>
            </a:r>
          </a:p>
          <a:p>
            <a:pPr marL="0" indent="0">
              <a:buNone/>
            </a:pPr>
            <a:r>
              <a:rPr lang="en-GB" sz="2800" dirty="0"/>
              <a:t>6.2  Mode of </a:t>
            </a:r>
            <a:r>
              <a:rPr lang="en-GB" sz="2800" dirty="0" err="1"/>
              <a:t>TeamWork</a:t>
            </a:r>
            <a:endParaRPr lang="en-GB" sz="2800" dirty="0"/>
          </a:p>
          <a:p>
            <a:pPr marL="0" indent="0">
              <a:buNone/>
            </a:pPr>
            <a:r>
              <a:rPr lang="en-GB" sz="2800" dirty="0"/>
              <a:t>6.3  Diversity Statement of Team</a:t>
            </a:r>
          </a:p>
          <a:p>
            <a:pPr marL="0" indent="0">
              <a:buNone/>
            </a:pPr>
            <a:r>
              <a:rPr lang="en-GB" sz="2800" dirty="0"/>
              <a:t>6.4  Log Book of Project </a:t>
            </a:r>
            <a:r>
              <a:rPr lang="en-GB" sz="2800" dirty="0" err="1"/>
              <a:t>Impelementation</a:t>
            </a:r>
            <a:endParaRPr lang="en-GB" sz="28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9" name="TextBox 8">
            <a:extLst>
              <a:ext uri="{FF2B5EF4-FFF2-40B4-BE49-F238E27FC236}">
                <a16:creationId xmlns:a16="http://schemas.microsoft.com/office/drawing/2014/main" id="{6781362F-3C3E-5664-9751-6640D7AF577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D594A134-3B11-67D6-03E4-6A42A3396DD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65090019"/>
      </p:ext>
    </p:extLst>
  </p:cSld>
  <p:clrMapOvr>
    <a:masterClrMapping/>
  </p:clrMapOvr>
  <mc:AlternateContent xmlns:mc="http://schemas.openxmlformats.org/markup-compatibility/2006">
    <mc:Choice xmlns:p14="http://schemas.microsoft.com/office/powerpoint/2010/main" Requires="p14">
      <p:transition spd="slow" p14:dur="2000" advTm="743"/>
    </mc:Choice>
    <mc:Fallback>
      <p:transition spd="slow" advTm="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228600" marR="0">
              <a:lnSpc>
                <a:spcPct val="107000"/>
              </a:lnSpc>
              <a:spcBef>
                <a:spcPts val="1800"/>
              </a:spcBef>
              <a:spcAft>
                <a:spcPts val="1800"/>
              </a:spcAft>
            </a:pPr>
            <a:r>
              <a:rPr lang="en-US" sz="2800" b="0" kern="0" dirty="0">
                <a:effectLst/>
                <a:latin typeface="Times New Roman" panose="02020603050405020304" pitchFamily="18" charset="0"/>
                <a:ea typeface="Times New Roman" panose="02020603050405020304" pitchFamily="18" charset="0"/>
              </a:rPr>
              <a:t>It was a trying and fun experience making this project happen. Through our time together we learnt a lot of things.</a:t>
            </a:r>
            <a:endParaRPr lang="en-US" sz="2800" b="1" dirty="0">
              <a:effectLst/>
              <a:latin typeface="Times New Roman" panose="02020603050405020304" pitchFamily="18" charset="0"/>
              <a:ea typeface="Times New Roman" panose="02020603050405020304" pitchFamily="18" charset="0"/>
            </a:endParaRPr>
          </a:p>
          <a:p>
            <a:pPr marL="228600" marR="0" algn="l">
              <a:lnSpc>
                <a:spcPct val="107000"/>
              </a:lnSpc>
              <a:spcBef>
                <a:spcPts val="1800"/>
              </a:spcBef>
              <a:spcAft>
                <a:spcPts val="1200"/>
              </a:spcAft>
            </a:pPr>
            <a:r>
              <a:rPr lang="en-US" sz="2800" b="0" dirty="0">
                <a:effectLst/>
                <a:latin typeface="Times New Roman" panose="02020603050405020304" pitchFamily="18" charset="0"/>
                <a:ea typeface="Times New Roman" panose="02020603050405020304" pitchFamily="18" charset="0"/>
              </a:rPr>
              <a:t>All four members of the team sat down to make the project happen together every time. And so it is not possible to specifically point out what each member did as every one of us contributed equally in every step of the venture</a:t>
            </a:r>
            <a:endParaRPr lang="en-US" sz="2800" b="1" dirty="0">
              <a:effectLst/>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All the team members were physically present while working on this project</a:t>
            </a:r>
            <a:endParaRPr lang="en-GB" sz="28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1" name="Audio 10">
            <a:hlinkClick r:id="" action="ppaction://media"/>
            <a:extLst>
              <a:ext uri="{FF2B5EF4-FFF2-40B4-BE49-F238E27FC236}">
                <a16:creationId xmlns:a16="http://schemas.microsoft.com/office/drawing/2014/main" id="{98C2B876-92EF-FE08-AF58-8F7D2F5BC36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08797340"/>
      </p:ext>
    </p:extLst>
  </p:cSld>
  <p:clrMapOvr>
    <a:masterClrMapping/>
  </p:clrMapOvr>
  <mc:AlternateContent xmlns:mc="http://schemas.openxmlformats.org/markup-compatibility/2006">
    <mc:Choice xmlns:p14="http://schemas.microsoft.com/office/powerpoint/2010/main" Requires="p14">
      <p:transition spd="slow" p14:dur="2000" advTm="647"/>
    </mc:Choice>
    <mc:Fallback>
      <p:transition spd="slow" advTm="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graphicFrame>
        <p:nvGraphicFramePr>
          <p:cNvPr id="8" name="Table 8">
            <a:extLst>
              <a:ext uri="{FF2B5EF4-FFF2-40B4-BE49-F238E27FC236}">
                <a16:creationId xmlns:a16="http://schemas.microsoft.com/office/drawing/2014/main" id="{E896268B-53C8-3F87-3142-20DD4850968A}"/>
              </a:ext>
            </a:extLst>
          </p:cNvPr>
          <p:cNvGraphicFramePr>
            <a:graphicFrameLocks noGrp="1"/>
          </p:cNvGraphicFramePr>
          <p:nvPr>
            <p:ph idx="1"/>
            <p:extLst>
              <p:ext uri="{D42A27DB-BD31-4B8C-83A1-F6EECF244321}">
                <p14:modId xmlns:p14="http://schemas.microsoft.com/office/powerpoint/2010/main" val="438974766"/>
              </p:ext>
            </p:extLst>
          </p:nvPr>
        </p:nvGraphicFramePr>
        <p:xfrm>
          <a:off x="1066800" y="1493838"/>
          <a:ext cx="10058400" cy="3977640"/>
        </p:xfrm>
        <a:graphic>
          <a:graphicData uri="http://schemas.openxmlformats.org/drawingml/2006/table">
            <a:tbl>
              <a:tblPr firstRow="1" bandRow="1">
                <a:tableStyleId>{9D7B26C5-4107-4FEC-AEDC-1716B250A1EF}</a:tableStyleId>
              </a:tblPr>
              <a:tblGrid>
                <a:gridCol w="5029200">
                  <a:extLst>
                    <a:ext uri="{9D8B030D-6E8A-4147-A177-3AD203B41FA5}">
                      <a16:colId xmlns:a16="http://schemas.microsoft.com/office/drawing/2014/main" val="2739716962"/>
                    </a:ext>
                  </a:extLst>
                </a:gridCol>
                <a:gridCol w="5029200">
                  <a:extLst>
                    <a:ext uri="{9D8B030D-6E8A-4147-A177-3AD203B41FA5}">
                      <a16:colId xmlns:a16="http://schemas.microsoft.com/office/drawing/2014/main" val="3971149668"/>
                    </a:ext>
                  </a:extLst>
                </a:gridCol>
              </a:tblGrid>
              <a:tr h="370840">
                <a:tc>
                  <a:txBody>
                    <a:bodyPr/>
                    <a:lstStyle/>
                    <a:p>
                      <a:pPr algn="ctr"/>
                      <a:r>
                        <a:rPr lang="en-US" dirty="0"/>
                        <a:t>No. of weeks</a:t>
                      </a:r>
                    </a:p>
                  </a:txBody>
                  <a:tcPr/>
                </a:tc>
                <a:tc>
                  <a:txBody>
                    <a:bodyPr/>
                    <a:lstStyle/>
                    <a:p>
                      <a:pPr algn="ctr"/>
                      <a:r>
                        <a:rPr lang="en-US" dirty="0"/>
                        <a:t>Workflow</a:t>
                      </a:r>
                    </a:p>
                  </a:txBody>
                  <a:tcPr/>
                </a:tc>
                <a:extLst>
                  <a:ext uri="{0D108BD9-81ED-4DB2-BD59-A6C34878D82A}">
                    <a16:rowId xmlns:a16="http://schemas.microsoft.com/office/drawing/2014/main" val="2170285071"/>
                  </a:ext>
                </a:extLst>
              </a:tr>
              <a:tr h="370840">
                <a:tc>
                  <a:txBody>
                    <a:bodyPr/>
                    <a:lstStyle/>
                    <a:p>
                      <a:pPr algn="ctr"/>
                      <a:r>
                        <a:rPr lang="en-US" dirty="0"/>
                        <a:t>Week 6</a:t>
                      </a:r>
                    </a:p>
                  </a:txBody>
                  <a:tcPr/>
                </a:tc>
                <a:tc>
                  <a:txBody>
                    <a:bodyPr/>
                    <a:lstStyle/>
                    <a:p>
                      <a:pPr algn="ctr"/>
                      <a:r>
                        <a:rPr lang="en-US" dirty="0"/>
                        <a:t>Research</a:t>
                      </a:r>
                    </a:p>
                  </a:txBody>
                  <a:tcPr/>
                </a:tc>
                <a:extLst>
                  <a:ext uri="{0D108BD9-81ED-4DB2-BD59-A6C34878D82A}">
                    <a16:rowId xmlns:a16="http://schemas.microsoft.com/office/drawing/2014/main" val="2809290714"/>
                  </a:ext>
                </a:extLst>
              </a:tr>
              <a:tr h="370840">
                <a:tc>
                  <a:txBody>
                    <a:bodyPr/>
                    <a:lstStyle/>
                    <a:p>
                      <a:pPr algn="ctr"/>
                      <a:r>
                        <a:rPr lang="en-US" dirty="0"/>
                        <a:t>Week 7</a:t>
                      </a:r>
                    </a:p>
                  </a:txBody>
                  <a:tcPr/>
                </a:tc>
                <a:tc>
                  <a:txBody>
                    <a:bodyPr/>
                    <a:lstStyle/>
                    <a:p>
                      <a:pPr algn="ctr"/>
                      <a:r>
                        <a:rPr lang="en-US" dirty="0"/>
                        <a:t>Sorting components</a:t>
                      </a:r>
                    </a:p>
                  </a:txBody>
                  <a:tcPr/>
                </a:tc>
                <a:extLst>
                  <a:ext uri="{0D108BD9-81ED-4DB2-BD59-A6C34878D82A}">
                    <a16:rowId xmlns:a16="http://schemas.microsoft.com/office/drawing/2014/main" val="373182173"/>
                  </a:ext>
                </a:extLst>
              </a:tr>
              <a:tr h="370840">
                <a:tc>
                  <a:txBody>
                    <a:bodyPr/>
                    <a:lstStyle/>
                    <a:p>
                      <a:pPr algn="ctr"/>
                      <a:r>
                        <a:rPr lang="en-US" dirty="0"/>
                        <a:t>Week 8</a:t>
                      </a:r>
                    </a:p>
                  </a:txBody>
                  <a:tcPr/>
                </a:tc>
                <a:tc>
                  <a:txBody>
                    <a:bodyPr/>
                    <a:lstStyle/>
                    <a:p>
                      <a:pPr algn="ctr"/>
                      <a:r>
                        <a:rPr lang="en-US" dirty="0" err="1"/>
                        <a:t>Simmple</a:t>
                      </a:r>
                      <a:r>
                        <a:rPr lang="en-US" dirty="0"/>
                        <a:t> circuit implementation for serial monitor</a:t>
                      </a:r>
                    </a:p>
                  </a:txBody>
                  <a:tcPr/>
                </a:tc>
                <a:extLst>
                  <a:ext uri="{0D108BD9-81ED-4DB2-BD59-A6C34878D82A}">
                    <a16:rowId xmlns:a16="http://schemas.microsoft.com/office/drawing/2014/main" val="862375757"/>
                  </a:ext>
                </a:extLst>
              </a:tr>
              <a:tr h="370840">
                <a:tc>
                  <a:txBody>
                    <a:bodyPr/>
                    <a:lstStyle/>
                    <a:p>
                      <a:pPr algn="ctr"/>
                      <a:r>
                        <a:rPr lang="en-US" dirty="0"/>
                        <a:t>Week 9</a:t>
                      </a:r>
                    </a:p>
                  </a:txBody>
                  <a:tcPr/>
                </a:tc>
                <a:tc>
                  <a:txBody>
                    <a:bodyPr/>
                    <a:lstStyle/>
                    <a:p>
                      <a:pPr algn="ctr"/>
                      <a:r>
                        <a:rPr lang="en-US" dirty="0"/>
                        <a:t>Implementing </a:t>
                      </a:r>
                      <a:r>
                        <a:rPr lang="en-US" dirty="0" err="1"/>
                        <a:t>thingspeak</a:t>
                      </a:r>
                      <a:endParaRPr lang="en-US" dirty="0"/>
                    </a:p>
                  </a:txBody>
                  <a:tcPr/>
                </a:tc>
                <a:extLst>
                  <a:ext uri="{0D108BD9-81ED-4DB2-BD59-A6C34878D82A}">
                    <a16:rowId xmlns:a16="http://schemas.microsoft.com/office/drawing/2014/main" val="748860884"/>
                  </a:ext>
                </a:extLst>
              </a:tr>
              <a:tr h="370840">
                <a:tc>
                  <a:txBody>
                    <a:bodyPr/>
                    <a:lstStyle/>
                    <a:p>
                      <a:pPr algn="ctr"/>
                      <a:r>
                        <a:rPr lang="en-US" dirty="0"/>
                        <a:t>Week 10</a:t>
                      </a:r>
                    </a:p>
                  </a:txBody>
                  <a:tcPr/>
                </a:tc>
                <a:tc>
                  <a:txBody>
                    <a:bodyPr/>
                    <a:lstStyle/>
                    <a:p>
                      <a:pPr algn="ctr"/>
                      <a:r>
                        <a:rPr lang="en-US" dirty="0"/>
                        <a:t>Dht11 stopped working</a:t>
                      </a:r>
                    </a:p>
                  </a:txBody>
                  <a:tcPr/>
                </a:tc>
                <a:extLst>
                  <a:ext uri="{0D108BD9-81ED-4DB2-BD59-A6C34878D82A}">
                    <a16:rowId xmlns:a16="http://schemas.microsoft.com/office/drawing/2014/main" val="3694558784"/>
                  </a:ext>
                </a:extLst>
              </a:tr>
              <a:tr h="370840">
                <a:tc>
                  <a:txBody>
                    <a:bodyPr/>
                    <a:lstStyle/>
                    <a:p>
                      <a:pPr algn="ctr"/>
                      <a:r>
                        <a:rPr lang="en-US" dirty="0"/>
                        <a:t>Week 11</a:t>
                      </a:r>
                    </a:p>
                  </a:txBody>
                  <a:tcPr/>
                </a:tc>
                <a:tc>
                  <a:txBody>
                    <a:bodyPr/>
                    <a:lstStyle/>
                    <a:p>
                      <a:pPr algn="ctr"/>
                      <a:r>
                        <a:rPr lang="en-US" dirty="0"/>
                        <a:t>Implementing new DHT11</a:t>
                      </a:r>
                    </a:p>
                  </a:txBody>
                  <a:tcPr/>
                </a:tc>
                <a:extLst>
                  <a:ext uri="{0D108BD9-81ED-4DB2-BD59-A6C34878D82A}">
                    <a16:rowId xmlns:a16="http://schemas.microsoft.com/office/drawing/2014/main" val="4113566740"/>
                  </a:ext>
                </a:extLst>
              </a:tr>
              <a:tr h="370840">
                <a:tc>
                  <a:txBody>
                    <a:bodyPr/>
                    <a:lstStyle/>
                    <a:p>
                      <a:pPr algn="ctr"/>
                      <a:r>
                        <a:rPr lang="en-US" dirty="0"/>
                        <a:t>Week 12 </a:t>
                      </a:r>
                    </a:p>
                  </a:txBody>
                  <a:tcPr/>
                </a:tc>
                <a:tc>
                  <a:txBody>
                    <a:bodyPr/>
                    <a:lstStyle/>
                    <a:p>
                      <a:pPr algn="ctr"/>
                      <a:r>
                        <a:rPr lang="en-US" dirty="0"/>
                        <a:t>Implementing GSM module and solar panel</a:t>
                      </a:r>
                    </a:p>
                  </a:txBody>
                  <a:tcPr/>
                </a:tc>
                <a:extLst>
                  <a:ext uri="{0D108BD9-81ED-4DB2-BD59-A6C34878D82A}">
                    <a16:rowId xmlns:a16="http://schemas.microsoft.com/office/drawing/2014/main" val="2200597554"/>
                  </a:ext>
                </a:extLst>
              </a:tr>
              <a:tr h="370840">
                <a:tc>
                  <a:txBody>
                    <a:bodyPr/>
                    <a:lstStyle/>
                    <a:p>
                      <a:pPr algn="ctr"/>
                      <a:r>
                        <a:rPr lang="en-US" dirty="0"/>
                        <a:t>Week 13</a:t>
                      </a:r>
                    </a:p>
                  </a:txBody>
                  <a:tcPr/>
                </a:tc>
                <a:tc>
                  <a:txBody>
                    <a:bodyPr/>
                    <a:lstStyle/>
                    <a:p>
                      <a:pPr algn="ctr"/>
                      <a:r>
                        <a:rPr lang="en-US" dirty="0"/>
                        <a:t>Solving network issues of GSM</a:t>
                      </a:r>
                    </a:p>
                  </a:txBody>
                  <a:tcPr/>
                </a:tc>
                <a:extLst>
                  <a:ext uri="{0D108BD9-81ED-4DB2-BD59-A6C34878D82A}">
                    <a16:rowId xmlns:a16="http://schemas.microsoft.com/office/drawing/2014/main" val="52302181"/>
                  </a:ext>
                </a:extLst>
              </a:tr>
              <a:tr h="370840">
                <a:tc>
                  <a:txBody>
                    <a:bodyPr/>
                    <a:lstStyle/>
                    <a:p>
                      <a:pPr algn="ctr"/>
                      <a:r>
                        <a:rPr lang="en-US" dirty="0"/>
                        <a:t>Week 14</a:t>
                      </a:r>
                    </a:p>
                  </a:txBody>
                  <a:tcPr/>
                </a:tc>
                <a:tc>
                  <a:txBody>
                    <a:bodyPr/>
                    <a:lstStyle/>
                    <a:p>
                      <a:pPr algn="ctr"/>
                      <a:r>
                        <a:rPr lang="en-US" dirty="0"/>
                        <a:t>PCB and final circuit implementation</a:t>
                      </a:r>
                    </a:p>
                  </a:txBody>
                  <a:tcPr/>
                </a:tc>
                <a:extLst>
                  <a:ext uri="{0D108BD9-81ED-4DB2-BD59-A6C34878D82A}">
                    <a16:rowId xmlns:a16="http://schemas.microsoft.com/office/drawing/2014/main" val="1814772458"/>
                  </a:ext>
                </a:extLst>
              </a:tr>
            </a:tbl>
          </a:graphicData>
        </a:graphic>
      </p:graphicFrame>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pic>
        <p:nvPicPr>
          <p:cNvPr id="12" name="Audio 11">
            <a:hlinkClick r:id="" action="ppaction://media"/>
            <a:extLst>
              <a:ext uri="{FF2B5EF4-FFF2-40B4-BE49-F238E27FC236}">
                <a16:creationId xmlns:a16="http://schemas.microsoft.com/office/drawing/2014/main" id="{E66907FF-5AA7-D822-E8AB-0C1409D3C8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84443372"/>
      </p:ext>
    </p:extLst>
  </p:cSld>
  <p:clrMapOvr>
    <a:masterClrMapping/>
  </p:clrMapOvr>
  <mc:AlternateContent xmlns:mc="http://schemas.openxmlformats.org/markup-compatibility/2006">
    <mc:Choice xmlns:p14="http://schemas.microsoft.com/office/powerpoint/2010/main" Requires="p14">
      <p:transition spd="slow" p14:dur="2000" advTm="5122"/>
    </mc:Choice>
    <mc:Fallback>
      <p:transition spd="slow" advTm="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lstStyle/>
          <a:p>
            <a:r>
              <a:rPr lang="en-US" dirty="0"/>
              <a:t>7. </a:t>
            </a:r>
            <a:r>
              <a:rPr lang="en-BD" dirty="0"/>
              <a:t>References</a:t>
            </a:r>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(2022) – Final Project Group C.01</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US" dirty="0"/>
              <a:t>Environment Monitor</a:t>
            </a:r>
            <a:endParaRPr lang="en-BD"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1706131</a:t>
            </a:r>
            <a:endParaRPr lang="en-GB" i="1" dirty="0">
              <a:solidFill>
                <a:srgbClr val="FFFF00"/>
              </a:solidFill>
              <a:latin typeface="Arial Narrow" panose="020B0606020202030204" pitchFamily="34" charset="0"/>
            </a:endParaRPr>
          </a:p>
        </p:txBody>
      </p:sp>
      <p:sp>
        <p:nvSpPr>
          <p:cNvPr id="9" name="Content Placeholder 8">
            <a:extLst>
              <a:ext uri="{FF2B5EF4-FFF2-40B4-BE49-F238E27FC236}">
                <a16:creationId xmlns:a16="http://schemas.microsoft.com/office/drawing/2014/main" id="{0E5D6EA5-49FF-A751-D3C5-D577BD34D3D0}"/>
              </a:ext>
            </a:extLst>
          </p:cNvPr>
          <p:cNvSpPr>
            <a:spLocks noGrp="1"/>
          </p:cNvSpPr>
          <p:nvPr>
            <p:ph idx="1"/>
          </p:nvPr>
        </p:nvSpPr>
        <p:spPr/>
        <p:txBody>
          <a:bodyPr>
            <a:normAutofit fontScale="92500" lnSpcReduction="10000"/>
          </a:bodyPr>
          <a:lstStyle/>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4"/>
              </a:rPr>
              <a:t>https://www.hackster.io/taifur/solar-powered-environmental-monitoring-kit-b1d03d</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5"/>
              </a:rPr>
              <a:t>https://www.youtube.com/redirect?event=video_description&amp;redir_token=QUFFLUhqbVJhbUdRTi1Xc3ZLelRqVVJCWDlIRG5YYnRJUXxBQ3Jtc0tuQV9iQ0RuM2I1SVBMT3dhQVVaNEdmZ1JnNWNsektKdk96dVNJaUFJMkVTZjZiTl93WGh4aW5pUHBjWk9CWW11NmhGc001d2ZLUzVkSExVcDJCY3BxdkFsTlM5YU9oa2VPRjFFemVWWjRPaG9oMTU3cw&amp;q=https%3A%2F%2Fgithub.com%2Fhimanshus2847%2FSending-data-from-NodeMCU-to-ThingSpeak-Cloud&amp;v=g1mk-UGgWGU</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6"/>
              </a:rPr>
              <a:t>https://github.com/himanshus2847/Sending-data-from-NodeMCU-to-ThingSpeak-Cloud</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7"/>
              </a:rPr>
              <a:t>https://randomnerdtutorials.com/power-esp32-esp8266-solar-panels-battery-level-monitoring/</a:t>
            </a:r>
            <a:endParaRPr lang="en-US" sz="1800" b="1" kern="0" dirty="0">
              <a:effectLst/>
              <a:latin typeface="Times New Roman" panose="02020603050405020304" pitchFamily="18" charset="0"/>
              <a:ea typeface="Times New Roman" panose="02020603050405020304" pitchFamily="18" charset="0"/>
            </a:endParaRPr>
          </a:p>
          <a:p>
            <a:pPr marL="228600" marR="0">
              <a:lnSpc>
                <a:spcPct val="107000"/>
              </a:lnSpc>
              <a:spcBef>
                <a:spcPts val="1800"/>
              </a:spcBef>
              <a:spcAft>
                <a:spcPts val="1800"/>
              </a:spcAft>
            </a:pPr>
            <a:r>
              <a:rPr lang="en-US" sz="1800" b="0" u="sng" kern="0" dirty="0">
                <a:solidFill>
                  <a:srgbClr val="0000FF"/>
                </a:solidFill>
                <a:effectLst/>
                <a:latin typeface="Times New Roman" panose="02020603050405020304" pitchFamily="18" charset="0"/>
                <a:ea typeface="Times New Roman" panose="02020603050405020304" pitchFamily="18" charset="0"/>
                <a:hlinkClick r:id="rId8"/>
              </a:rPr>
              <a:t>https://lastminuteengineers.com/sim800l-gsm-module-arduino-tutorial/</a:t>
            </a:r>
            <a:endParaRPr lang="en-US" sz="1800" b="1" kern="0" dirty="0">
              <a:effectLst/>
              <a:latin typeface="Times New Roman" panose="02020603050405020304" pitchFamily="18" charset="0"/>
              <a:ea typeface="Times New Roman" panose="02020603050405020304" pitchFamily="18" charset="0"/>
            </a:endParaRPr>
          </a:p>
          <a:p>
            <a:endParaRPr lang="en-US" dirty="0"/>
          </a:p>
        </p:txBody>
      </p:sp>
      <p:pic>
        <p:nvPicPr>
          <p:cNvPr id="14" name="Audio 13">
            <a:hlinkClick r:id="" action="ppaction://media"/>
            <a:extLst>
              <a:ext uri="{FF2B5EF4-FFF2-40B4-BE49-F238E27FC236}">
                <a16:creationId xmlns:a16="http://schemas.microsoft.com/office/drawing/2014/main" id="{73534623-14E6-CA8A-B180-7D5A05DA619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005554769"/>
      </p:ext>
    </p:extLst>
  </p:cSld>
  <p:clrMapOvr>
    <a:masterClrMapping/>
  </p:clrMapOvr>
  <mc:AlternateContent xmlns:mc="http://schemas.openxmlformats.org/markup-compatibility/2006">
    <mc:Choice xmlns:p14="http://schemas.microsoft.com/office/powerpoint/2010/main" Requires="p14">
      <p:transition spd="slow" p14:dur="2000" advTm="3686"/>
    </mc:Choice>
    <mc:Fallback>
      <p:transition spd="slow" advTm="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en-BD"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en-BD" dirty="0"/>
              <a:t>Summary</a:t>
            </a:r>
          </a:p>
          <a:p>
            <a:pPr marL="457200" indent="-457200">
              <a:buFont typeface="+mj-lt"/>
              <a:buAutoNum type="arabicPeriod"/>
            </a:pPr>
            <a:r>
              <a:rPr lang="en-US" dirty="0"/>
              <a:t>Introduction</a:t>
            </a:r>
            <a:endParaRPr lang="en-BD" dirty="0"/>
          </a:p>
          <a:p>
            <a:pPr marL="457200" indent="-457200">
              <a:buFont typeface="+mj-lt"/>
              <a:buAutoNum type="arabicPeriod"/>
            </a:pPr>
            <a:r>
              <a:rPr lang="en-US" dirty="0"/>
              <a:t>Design</a:t>
            </a:r>
            <a:endParaRPr lang="en-BD" dirty="0"/>
          </a:p>
          <a:p>
            <a:pPr marL="457200" indent="-457200">
              <a:buFont typeface="+mj-lt"/>
              <a:buAutoNum type="arabicPeriod"/>
            </a:pPr>
            <a:r>
              <a:rPr lang="en-US" dirty="0"/>
              <a:t>Implementation</a:t>
            </a:r>
            <a:endParaRPr lang="en-BD" dirty="0"/>
          </a:p>
          <a:p>
            <a:pPr marL="457200" indent="-457200">
              <a:buFont typeface="+mj-lt"/>
              <a:buAutoNum type="arabicPeriod"/>
            </a:pPr>
            <a:r>
              <a:rPr lang="en-US" dirty="0"/>
              <a:t>Analysis and Evaluation</a:t>
            </a:r>
            <a:endParaRPr lang="en-BD" dirty="0"/>
          </a:p>
          <a:p>
            <a:pPr marL="457200" indent="-457200">
              <a:buFont typeface="+mj-lt"/>
              <a:buAutoNum type="arabicPeriod"/>
            </a:pPr>
            <a:r>
              <a:rPr lang="en-US" dirty="0"/>
              <a:t>References</a:t>
            </a:r>
            <a:endParaRPr lang="en-BD"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1706143</a:t>
            </a:r>
            <a:endParaRPr lang="en-GB" i="1" dirty="0">
              <a:solidFill>
                <a:srgbClr val="FFFF00"/>
              </a:solidFill>
              <a:latin typeface="Arial Narrow" panose="020B0606020202030204" pitchFamily="34" charset="0"/>
            </a:endParaRPr>
          </a:p>
        </p:txBody>
      </p:sp>
      <p:pic>
        <p:nvPicPr>
          <p:cNvPr id="17" name="Audio 16">
            <a:hlinkClick r:id="" action="ppaction://media"/>
            <a:extLst>
              <a:ext uri="{FF2B5EF4-FFF2-40B4-BE49-F238E27FC236}">
                <a16:creationId xmlns:a16="http://schemas.microsoft.com/office/drawing/2014/main" id="{DAE579A4-21BC-D05D-2157-DCD97F1F9E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097328553"/>
      </p:ext>
    </p:extLst>
  </p:cSld>
  <p:clrMapOvr>
    <a:masterClrMapping/>
  </p:clrMapOvr>
  <mc:AlternateContent xmlns:mc="http://schemas.openxmlformats.org/markup-compatibility/2006">
    <mc:Choice xmlns:p14="http://schemas.microsoft.com/office/powerpoint/2010/main" Requires="p14">
      <p:transition spd="slow" p14:dur="2000" advTm="546"/>
    </mc:Choice>
    <mc:Fallback>
      <p:transition spd="slow" advTm="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algn="just"/>
            <a:r>
              <a:rPr lang="en-US" dirty="0">
                <a:latin typeface="Arial"/>
                <a:cs typeface="Arial"/>
              </a:rPr>
              <a:t>In this EEE416 sessional course we have built an environment monitor that provides temperature, humidity and air quality at a certain instant. We have two sensors in this project. One of the sensors provide temperature and humidity readings and the other sensor provides the air quality of that certain place.</a:t>
            </a:r>
            <a:endParaRPr lang="en-US" dirty="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C.01</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Environment Monitor</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1706143</a:t>
            </a:r>
            <a:endParaRPr lang="en-GB" i="1" dirty="0">
              <a:solidFill>
                <a:srgbClr val="FFFF00"/>
              </a:solidFill>
              <a:latin typeface="Arial Narrow" panose="020B0606020202030204" pitchFamily="34" charset="0"/>
            </a:endParaRPr>
          </a:p>
        </p:txBody>
      </p:sp>
      <p:pic>
        <p:nvPicPr>
          <p:cNvPr id="15" name="Audio 14">
            <a:hlinkClick r:id="" action="ppaction://media"/>
            <a:extLst>
              <a:ext uri="{FF2B5EF4-FFF2-40B4-BE49-F238E27FC236}">
                <a16:creationId xmlns:a16="http://schemas.microsoft.com/office/drawing/2014/main" id="{F4AC2456-E412-C7C9-7206-900F1247836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78554073"/>
      </p:ext>
    </p:extLst>
  </p:cSld>
  <p:clrMapOvr>
    <a:masterClrMapping/>
  </p:clrMapOvr>
  <mc:AlternateContent xmlns:mc="http://schemas.openxmlformats.org/markup-compatibility/2006">
    <mc:Choice xmlns:p14="http://schemas.microsoft.com/office/powerpoint/2010/main" Requires="p14">
      <p:transition spd="slow" p14:dur="2000" advTm="8964"/>
    </mc:Choice>
    <mc:Fallback>
      <p:transition spd="slow" advTm="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marL="0" indent="0">
              <a:buNone/>
            </a:pPr>
            <a:r>
              <a:rPr lang="en-US" b="1" i="0" dirty="0">
                <a:solidFill>
                  <a:srgbClr val="202122"/>
                </a:solidFill>
                <a:effectLst/>
                <a:latin typeface="Arial" panose="020B0604020202020204" pitchFamily="34" charset="0"/>
              </a:rPr>
              <a:t>Environmental monitoring</a:t>
            </a:r>
            <a:r>
              <a:rPr lang="en-US" b="0" i="0" dirty="0">
                <a:solidFill>
                  <a:srgbClr val="202122"/>
                </a:solidFill>
                <a:effectLst/>
                <a:latin typeface="Arial" panose="020B0604020202020204" pitchFamily="34" charset="0"/>
              </a:rPr>
              <a:t> describes the processes and activities that need to take place to characterize and monitor the quality of the environment. Environmental monitoring is used in the preparation of </a:t>
            </a:r>
            <a:r>
              <a:rPr lang="en-US" dirty="0">
                <a:solidFill>
                  <a:srgbClr val="0645AD"/>
                </a:solidFill>
              </a:rPr>
              <a:t>environmental impact assessments</a:t>
            </a:r>
            <a:r>
              <a:rPr lang="en-US" b="0" i="0" dirty="0">
                <a:solidFill>
                  <a:srgbClr val="202122"/>
                </a:solidFill>
                <a:effectLst/>
                <a:latin typeface="Arial" panose="020B0604020202020204" pitchFamily="34" charset="0"/>
              </a:rPr>
              <a:t>, as well as in many circumstances in which human activities carry a risk of harmful effects on the </a:t>
            </a:r>
            <a:r>
              <a:rPr lang="en-US" dirty="0">
                <a:solidFill>
                  <a:srgbClr val="0645AD"/>
                </a:solidFill>
              </a:rPr>
              <a:t>natural environment</a:t>
            </a:r>
            <a:r>
              <a:rPr lang="en-US" b="0" i="0" dirty="0">
                <a:solidFill>
                  <a:srgbClr val="202122"/>
                </a:solidFill>
                <a:effectLst/>
                <a:latin typeface="Arial" panose="020B0604020202020204" pitchFamily="34" charset="0"/>
              </a:rPr>
              <a:t>. </a:t>
            </a:r>
          </a:p>
          <a:p>
            <a:pPr marL="0" indent="0">
              <a:buNone/>
            </a:pPr>
            <a:endParaRPr lang="en-US" dirty="0">
              <a:solidFill>
                <a:srgbClr val="202122"/>
              </a:solidFill>
              <a:cs typeface="Arial"/>
            </a:endParaRPr>
          </a:p>
          <a:p>
            <a:pPr marL="0" indent="0">
              <a:buNone/>
            </a:pPr>
            <a:r>
              <a:rPr lang="en-US" dirty="0">
                <a:solidFill>
                  <a:srgbClr val="202122"/>
                </a:solidFill>
                <a:latin typeface="Arial"/>
                <a:cs typeface="Arial"/>
              </a:rPr>
              <a:t>Environment monitoring can be done by air quality monitoring , soil quality monitoring ,etc. In this project we have monitored the air quality , air temperature and humidity.</a:t>
            </a:r>
            <a:endParaRPr lang="en-US" dirty="0">
              <a:latin typeface="Arial"/>
              <a:cs typeface="Aria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C.01</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Environment Monitor</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1706143</a:t>
            </a:r>
            <a:endParaRPr lang="en-GB" i="1" dirty="0">
              <a:solidFill>
                <a:srgbClr val="FFFF00"/>
              </a:solidFill>
              <a:latin typeface="Arial Narrow" panose="020B0606020202030204" pitchFamily="34" charset="0"/>
            </a:endParaRPr>
          </a:p>
        </p:txBody>
      </p:sp>
      <p:pic>
        <p:nvPicPr>
          <p:cNvPr id="15" name="Audio 14">
            <a:hlinkClick r:id="" action="ppaction://media"/>
            <a:extLst>
              <a:ext uri="{FF2B5EF4-FFF2-40B4-BE49-F238E27FC236}">
                <a16:creationId xmlns:a16="http://schemas.microsoft.com/office/drawing/2014/main" id="{C26E5850-9E48-7273-365D-1E4541685C7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84699319"/>
      </p:ext>
    </p:extLst>
  </p:cSld>
  <p:clrMapOvr>
    <a:masterClrMapping/>
  </p:clrMapOvr>
  <mc:AlternateContent xmlns:mc="http://schemas.openxmlformats.org/markup-compatibility/2006">
    <mc:Choice xmlns:p14="http://schemas.microsoft.com/office/powerpoint/2010/main" Requires="p14">
      <p:transition spd="slow" p14:dur="2000" advTm="12778"/>
    </mc:Choice>
    <mc:Fallback>
      <p:transition spd="slow" advTm="12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BD" dirty="0"/>
              <a:t>Methods</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pPr marL="0" indent="0">
              <a:buNone/>
            </a:pPr>
            <a:r>
              <a:rPr lang="en-US" dirty="0"/>
              <a:t>List of components used:</a:t>
            </a:r>
          </a:p>
          <a:p>
            <a:r>
              <a:rPr lang="en-US" dirty="0"/>
              <a:t>Esp8266 </a:t>
            </a:r>
            <a:r>
              <a:rPr lang="en-US" dirty="0" err="1"/>
              <a:t>NodeMCU</a:t>
            </a:r>
            <a:r>
              <a:rPr lang="en-US" dirty="0"/>
              <a:t> for uploading the data to server</a:t>
            </a:r>
          </a:p>
          <a:p>
            <a:r>
              <a:rPr lang="en-US" dirty="0"/>
              <a:t>Web server: </a:t>
            </a:r>
            <a:r>
              <a:rPr lang="en-US" dirty="0" err="1"/>
              <a:t>Thingspeak</a:t>
            </a:r>
            <a:endParaRPr lang="en-US" dirty="0"/>
          </a:p>
          <a:p>
            <a:r>
              <a:rPr lang="en-US" dirty="0"/>
              <a:t>DHT11 as temperature and humidity sensor</a:t>
            </a:r>
          </a:p>
          <a:p>
            <a:r>
              <a:rPr lang="en-US" dirty="0"/>
              <a:t>MQ135 as air quality sensor</a:t>
            </a:r>
          </a:p>
          <a:p>
            <a:r>
              <a:rPr lang="en-US" dirty="0"/>
              <a:t>SIM800l as </a:t>
            </a:r>
            <a:r>
              <a:rPr lang="en-US" dirty="0" err="1"/>
              <a:t>gsm</a:t>
            </a:r>
            <a:r>
              <a:rPr lang="en-US" dirty="0"/>
              <a:t> module for sending text message</a:t>
            </a:r>
          </a:p>
          <a:p>
            <a:r>
              <a:rPr lang="en-US" dirty="0" err="1"/>
              <a:t>Rechargable</a:t>
            </a:r>
            <a:r>
              <a:rPr lang="en-US" dirty="0"/>
              <a:t> battery 3.7V for power supply</a:t>
            </a:r>
          </a:p>
          <a:p>
            <a:endParaRPr lang="en-US"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1706158</a:t>
            </a:r>
            <a:endParaRPr lang="en-GB" i="1" dirty="0">
              <a:solidFill>
                <a:srgbClr val="FFFF00"/>
              </a:solidFill>
              <a:latin typeface="Arial Narrow" panose="020B0606020202030204" pitchFamily="34" charset="0"/>
            </a:endParaRPr>
          </a:p>
        </p:txBody>
      </p:sp>
      <p:pic>
        <p:nvPicPr>
          <p:cNvPr id="15" name="Audio 14">
            <a:hlinkClick r:id="" action="ppaction://media"/>
            <a:extLst>
              <a:ext uri="{FF2B5EF4-FFF2-40B4-BE49-F238E27FC236}">
                <a16:creationId xmlns:a16="http://schemas.microsoft.com/office/drawing/2014/main" id="{09F20F04-9EA0-8A1D-FA6B-419976D733A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642175759"/>
      </p:ext>
    </p:extLst>
  </p:cSld>
  <p:clrMapOvr>
    <a:masterClrMapping/>
  </p:clrMapOvr>
  <mc:AlternateContent xmlns:mc="http://schemas.openxmlformats.org/markup-compatibility/2006">
    <mc:Choice xmlns:p14="http://schemas.microsoft.com/office/powerpoint/2010/main" Requires="p14">
      <p:transition spd="slow" p14:dur="2000" advTm="24553"/>
    </mc:Choice>
    <mc:Fallback>
      <p:transition spd="slow" advTm="24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Circuit diagram of your project</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1706158</a:t>
            </a:r>
            <a:endParaRPr lang="en-GB" i="1" dirty="0">
              <a:solidFill>
                <a:srgbClr val="FFFF00"/>
              </a:solidFill>
              <a:latin typeface="Arial Narrow" panose="020B0606020202030204" pitchFamily="34" charset="0"/>
            </a:endParaRPr>
          </a:p>
        </p:txBody>
      </p:sp>
      <p:pic>
        <p:nvPicPr>
          <p:cNvPr id="5" name="Picture 4" descr="Diagram, schematic&#10;&#10;Description automatically generated">
            <a:extLst>
              <a:ext uri="{FF2B5EF4-FFF2-40B4-BE49-F238E27FC236}">
                <a16:creationId xmlns:a16="http://schemas.microsoft.com/office/drawing/2014/main" id="{9AD807CB-800C-EDBD-E920-7FB8DF6760C6}"/>
              </a:ext>
            </a:extLst>
          </p:cNvPr>
          <p:cNvPicPr>
            <a:picLocks noChangeAspect="1"/>
          </p:cNvPicPr>
          <p:nvPr/>
        </p:nvPicPr>
        <p:blipFill>
          <a:blip r:embed="rId4"/>
          <a:stretch>
            <a:fillRect/>
          </a:stretch>
        </p:blipFill>
        <p:spPr>
          <a:xfrm>
            <a:off x="3357255" y="2040048"/>
            <a:ext cx="5477490" cy="4138356"/>
          </a:xfrm>
          <a:prstGeom prst="rect">
            <a:avLst/>
          </a:prstGeom>
        </p:spPr>
      </p:pic>
      <p:pic>
        <p:nvPicPr>
          <p:cNvPr id="17" name="Audio 16">
            <a:hlinkClick r:id="" action="ppaction://media"/>
            <a:extLst>
              <a:ext uri="{FF2B5EF4-FFF2-40B4-BE49-F238E27FC236}">
                <a16:creationId xmlns:a16="http://schemas.microsoft.com/office/drawing/2014/main" id="{F6B065AF-F725-1E00-1ED0-D4BD647F01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8081049"/>
      </p:ext>
    </p:extLst>
  </p:cSld>
  <p:clrMapOvr>
    <a:masterClrMapping/>
  </p:clrMapOvr>
  <mc:AlternateContent xmlns:mc="http://schemas.openxmlformats.org/markup-compatibility/2006">
    <mc:Choice xmlns:p14="http://schemas.microsoft.com/office/powerpoint/2010/main" Requires="p14">
      <p:transition spd="slow" p14:dur="2000" advTm="3021"/>
    </mc:Choice>
    <mc:Fallback>
      <p:transition spd="slow" advTm="3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t>3.4 Design: </a:t>
            </a:r>
            <a:r>
              <a:rPr lang="en-BD" dirty="0"/>
              <a:t>PCB Layout and 3d rendering</a:t>
            </a:r>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9" name="Date Placeholder 5">
            <a:extLst>
              <a:ext uri="{FF2B5EF4-FFF2-40B4-BE49-F238E27FC236}">
                <a16:creationId xmlns:a16="http://schemas.microsoft.com/office/drawing/2014/main" id="{8CC09E19-179A-6E40-996F-0A7D45FD17B3}"/>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E17F9CEA-A96B-EF46-A422-E1A080B073B1}"/>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11" name="TextBox 10">
            <a:extLst>
              <a:ext uri="{FF2B5EF4-FFF2-40B4-BE49-F238E27FC236}">
                <a16:creationId xmlns:a16="http://schemas.microsoft.com/office/drawing/2014/main" id="{32466E7D-FCC0-6475-DA94-99F290D8DFA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1706158</a:t>
            </a:r>
            <a:endParaRPr lang="en-GB" i="1" dirty="0">
              <a:solidFill>
                <a:srgbClr val="FFFF00"/>
              </a:solidFill>
              <a:latin typeface="Arial Narrow" panose="020B0606020202030204" pitchFamily="34" charset="0"/>
            </a:endParaRPr>
          </a:p>
        </p:txBody>
      </p:sp>
      <p:pic>
        <p:nvPicPr>
          <p:cNvPr id="5" name="Picture 4">
            <a:extLst>
              <a:ext uri="{FF2B5EF4-FFF2-40B4-BE49-F238E27FC236}">
                <a16:creationId xmlns:a16="http://schemas.microsoft.com/office/drawing/2014/main" id="{CCC350D6-0000-360B-DE4C-80D94394ED31}"/>
              </a:ext>
            </a:extLst>
          </p:cNvPr>
          <p:cNvPicPr>
            <a:picLocks noChangeAspect="1"/>
          </p:cNvPicPr>
          <p:nvPr/>
        </p:nvPicPr>
        <p:blipFill>
          <a:blip r:embed="rId4"/>
          <a:stretch>
            <a:fillRect/>
          </a:stretch>
        </p:blipFill>
        <p:spPr>
          <a:xfrm>
            <a:off x="6768167" y="1606525"/>
            <a:ext cx="4775036" cy="3966953"/>
          </a:xfrm>
          <a:prstGeom prst="rect">
            <a:avLst/>
          </a:prstGeom>
        </p:spPr>
      </p:pic>
      <p:pic>
        <p:nvPicPr>
          <p:cNvPr id="8" name="Picture 7">
            <a:extLst>
              <a:ext uri="{FF2B5EF4-FFF2-40B4-BE49-F238E27FC236}">
                <a16:creationId xmlns:a16="http://schemas.microsoft.com/office/drawing/2014/main" id="{6977774A-163D-7707-2D0F-5A163189E967}"/>
              </a:ext>
            </a:extLst>
          </p:cNvPr>
          <p:cNvPicPr>
            <a:picLocks noChangeAspect="1"/>
          </p:cNvPicPr>
          <p:nvPr/>
        </p:nvPicPr>
        <p:blipFill>
          <a:blip r:embed="rId5"/>
          <a:stretch>
            <a:fillRect/>
          </a:stretch>
        </p:blipFill>
        <p:spPr>
          <a:xfrm>
            <a:off x="648797" y="1673581"/>
            <a:ext cx="4896598" cy="3912187"/>
          </a:xfrm>
          <a:prstGeom prst="rect">
            <a:avLst/>
          </a:prstGeom>
        </p:spPr>
      </p:pic>
      <p:pic>
        <p:nvPicPr>
          <p:cNvPr id="15" name="Audio 14">
            <a:hlinkClick r:id="" action="ppaction://media"/>
            <a:extLst>
              <a:ext uri="{FF2B5EF4-FFF2-40B4-BE49-F238E27FC236}">
                <a16:creationId xmlns:a16="http://schemas.microsoft.com/office/drawing/2014/main" id="{E6424270-2A11-D123-F755-C4CE2A469E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21992315"/>
      </p:ext>
    </p:extLst>
  </p:cSld>
  <p:clrMapOvr>
    <a:masterClrMapping/>
  </p:clrMapOvr>
  <mc:AlternateContent xmlns:mc="http://schemas.openxmlformats.org/markup-compatibility/2006">
    <mc:Choice xmlns:p14="http://schemas.microsoft.com/office/powerpoint/2010/main" Requires="p14">
      <p:transition spd="slow" p14:dur="2000" advTm="5744"/>
    </mc:Choice>
    <mc:Fallback>
      <p:transition spd="slow" advTm="5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a:t>
            </a:r>
            <a:r>
              <a:rPr lang="en-US" dirty="0" err="1"/>
              <a:t>Gallary</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1706147</a:t>
            </a:r>
            <a:endParaRPr lang="en-GB" i="1" dirty="0">
              <a:solidFill>
                <a:srgbClr val="FFFF00"/>
              </a:solidFill>
              <a:latin typeface="Arial Narrow" panose="020B0606020202030204" pitchFamily="34" charset="0"/>
            </a:endParaRPr>
          </a:p>
        </p:txBody>
      </p:sp>
      <p:pic>
        <p:nvPicPr>
          <p:cNvPr id="5" name="Picture 4" descr="A picture containing electronics&#10;&#10;Description automatically generated">
            <a:extLst>
              <a:ext uri="{FF2B5EF4-FFF2-40B4-BE49-F238E27FC236}">
                <a16:creationId xmlns:a16="http://schemas.microsoft.com/office/drawing/2014/main" id="{51D6AE13-F718-3D1D-7854-AB3C142622D5}"/>
              </a:ext>
            </a:extLst>
          </p:cNvPr>
          <p:cNvPicPr>
            <a:picLocks noChangeAspect="1"/>
          </p:cNvPicPr>
          <p:nvPr/>
        </p:nvPicPr>
        <p:blipFill>
          <a:blip r:embed="rId4"/>
          <a:stretch>
            <a:fillRect/>
          </a:stretch>
        </p:blipFill>
        <p:spPr>
          <a:xfrm>
            <a:off x="2845143" y="1359309"/>
            <a:ext cx="6361471" cy="4771103"/>
          </a:xfrm>
          <a:prstGeom prst="rect">
            <a:avLst/>
          </a:prstGeom>
        </p:spPr>
      </p:pic>
      <p:pic>
        <p:nvPicPr>
          <p:cNvPr id="11" name="Audio 10">
            <a:hlinkClick r:id="" action="ppaction://media"/>
            <a:extLst>
              <a:ext uri="{FF2B5EF4-FFF2-40B4-BE49-F238E27FC236}">
                <a16:creationId xmlns:a16="http://schemas.microsoft.com/office/drawing/2014/main" id="{0E9559EA-544E-B46D-B07E-0A080F500D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81849024"/>
      </p:ext>
    </p:extLst>
  </p:cSld>
  <p:clrMapOvr>
    <a:masterClrMapping/>
  </p:clrMapOvr>
  <mc:AlternateContent xmlns:mc="http://schemas.openxmlformats.org/markup-compatibility/2006">
    <mc:Choice xmlns:p14="http://schemas.microsoft.com/office/powerpoint/2010/main" Requires="p14">
      <p:transition spd="slow" p14:dur="2000" advTm="3240"/>
    </mc:Choice>
    <mc:Fallback>
      <p:transition spd="slow" advTm="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4.2 Implementation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C.01</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Environment Monitor</a:t>
            </a:r>
            <a:endParaRPr lang="en-BD" dirty="0"/>
          </a:p>
        </p:txBody>
      </p:sp>
      <p:sp>
        <p:nvSpPr>
          <p:cNvPr id="8" name="TextBox 7">
            <a:extLst>
              <a:ext uri="{FF2B5EF4-FFF2-40B4-BE49-F238E27FC236}">
                <a16:creationId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1706147</a:t>
            </a:r>
            <a:endParaRPr lang="en-GB" i="1" dirty="0">
              <a:solidFill>
                <a:srgbClr val="FFFF00"/>
              </a:solidFill>
              <a:latin typeface="Arial Narrow" panose="020B0606020202030204" pitchFamily="34" charset="0"/>
            </a:endParaRPr>
          </a:p>
        </p:txBody>
      </p:sp>
      <p:pic>
        <p:nvPicPr>
          <p:cNvPr id="3" name="WhatsApp Video 2022-08-30 at 20.26.01">
            <a:hlinkClick r:id="" action="ppaction://media"/>
            <a:extLst>
              <a:ext uri="{FF2B5EF4-FFF2-40B4-BE49-F238E27FC236}">
                <a16:creationId xmlns:a16="http://schemas.microsoft.com/office/drawing/2014/main" id="{0747D99E-D93C-7F06-7CC4-818B0B81C960}"/>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919440" y="1365702"/>
            <a:ext cx="8353120" cy="4595304"/>
          </a:xfrm>
          <a:prstGeom prst="rect">
            <a:avLst/>
          </a:prstGeom>
        </p:spPr>
      </p:pic>
      <p:pic>
        <p:nvPicPr>
          <p:cNvPr id="11" name="Audio 10">
            <a:hlinkClick r:id="" action="ppaction://media"/>
            <a:extLst>
              <a:ext uri="{FF2B5EF4-FFF2-40B4-BE49-F238E27FC236}">
                <a16:creationId xmlns:a16="http://schemas.microsoft.com/office/drawing/2014/main" id="{22AB1E19-9AF2-EC72-2C88-7B2D56376C0D}"/>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61947" t="-125896" r="-261947" b="-125896"/>
          <a:stretch>
            <a:fillRect/>
          </a:stretch>
        </p:blipFill>
        <p:spPr>
          <a:xfrm>
            <a:off x="9147683" y="5143500"/>
            <a:ext cx="3040633" cy="1714500"/>
          </a:xfrm>
          <a:prstGeom prst="rect">
            <a:avLst/>
          </a:prstGeom>
        </p:spPr>
      </p:pic>
    </p:spTree>
    <p:custDataLst>
      <p:tags r:id="rId1"/>
    </p:custDataLst>
    <p:extLst>
      <p:ext uri="{BB962C8B-B14F-4D97-AF65-F5344CB8AC3E}">
        <p14:creationId xmlns:p14="http://schemas.microsoft.com/office/powerpoint/2010/main" val="4194278917"/>
      </p:ext>
    </p:extLst>
  </p:cSld>
  <p:clrMapOvr>
    <a:masterClrMapping/>
  </p:clrMapOvr>
  <mc:AlternateContent xmlns:mc="http://schemas.openxmlformats.org/markup-compatibility/2006">
    <mc:Choice xmlns:p14="http://schemas.microsoft.com/office/powerpoint/2010/main" Requires="p14">
      <p:transition spd="slow" p14:dur="2000" advTm="22145"/>
    </mc:Choice>
    <mc:Fallback>
      <p:transition spd="slow" advTm="2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1210" objId="3"/>
        <p14:pauseEvt time="20730" objId="3"/>
        <p14:seekEvt time="20731" objId="3" seek="19487"/>
        <p14:resumeEvt time="20732" objId="3"/>
        <p14:stopEvt time="21269"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77AD8F347B944F9AE60844071CB7DA" ma:contentTypeVersion="10" ma:contentTypeDescription="Create a new document." ma:contentTypeScope="" ma:versionID="92161b9c4bfa1a38450614f0dba33309">
  <xsd:schema xmlns:xsd="http://www.w3.org/2001/XMLSchema" xmlns:xs="http://www.w3.org/2001/XMLSchema" xmlns:p="http://schemas.microsoft.com/office/2006/metadata/properties" xmlns:ns2="84287aab-b80a-474a-bc66-940f2147c767" xmlns:ns3="7340650c-1dac-4e9d-b6d5-b8f68fdde4c7" targetNamespace="http://schemas.microsoft.com/office/2006/metadata/properties" ma:root="true" ma:fieldsID="bfa70b3b7f34ae03f89a589ace34d254" ns2:_="" ns3:_="">
    <xsd:import namespace="84287aab-b80a-474a-bc66-940f2147c767"/>
    <xsd:import namespace="7340650c-1dac-4e9d-b6d5-b8f68fdde4c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287aab-b80a-474a-bc66-940f2147c76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40650c-1dac-4e9d-b6d5-b8f68fdde4c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92823ad-10ff-4e09-82fc-ce1b1ce30f3a}" ma:internalName="TaxCatchAll" ma:showField="CatchAllData" ma:web="7340650c-1dac-4e9d-b6d5-b8f68fdde4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AFCB9D-8E63-4E5E-9902-C98AEB86F093}"/>
</file>

<file path=customXml/itemProps2.xml><?xml version="1.0" encoding="utf-8"?>
<ds:datastoreItem xmlns:ds="http://schemas.openxmlformats.org/officeDocument/2006/customXml" ds:itemID="{57B28D60-A9B7-4760-B529-CB0DC4AC0B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198</TotalTime>
  <Words>1008</Words>
  <Application>Microsoft Office PowerPoint</Application>
  <PresentationFormat>Widescreen</PresentationFormat>
  <Paragraphs>171</Paragraphs>
  <Slides>19</Slides>
  <Notes>0</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Arial Narrow</vt:lpstr>
      <vt:lpstr>Calibri</vt:lpstr>
      <vt:lpstr>Century Gothic</vt:lpstr>
      <vt:lpstr>Garamond</vt:lpstr>
      <vt:lpstr>Times New Roman</vt:lpstr>
      <vt:lpstr>Savon</vt:lpstr>
      <vt:lpstr>Environment Monitor</vt:lpstr>
      <vt:lpstr>Outline</vt:lpstr>
      <vt:lpstr>1. Summary / Abstract</vt:lpstr>
      <vt:lpstr>2. Introduction</vt:lpstr>
      <vt:lpstr>3.1 Design: Methods</vt:lpstr>
      <vt:lpstr>3.2 Design: Circuit Diagram</vt:lpstr>
      <vt:lpstr>3.4 Design: PCB Layout and 3d rendering</vt:lpstr>
      <vt:lpstr>4.1 Implementation: Photo Gallary</vt:lpstr>
      <vt:lpstr>4.2 Implementation</vt:lpstr>
      <vt:lpstr>5. Analysis and Evaluation</vt:lpstr>
      <vt:lpstr>5.1 Novelty</vt:lpstr>
      <vt:lpstr>5.2 Project Management and Cost Analysis </vt:lpstr>
      <vt:lpstr>5.3 Practical Considerations of the Design</vt:lpstr>
      <vt:lpstr>5.4 Assessment of the Impact of the Project </vt:lpstr>
      <vt:lpstr>5.5 Evaluation of the Sustainability </vt:lpstr>
      <vt:lpstr>6. Reflection on Individual and Team work </vt:lpstr>
      <vt:lpstr>6.1 Individual Contribution of Each Member</vt:lpstr>
      <vt:lpstr>6.3 Logbook of Project</vt:lpstr>
      <vt:lpstr>7.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1706158 - Nausin Tabassum Kudrot</cp:lastModifiedBy>
  <cp:revision>178</cp:revision>
  <dcterms:created xsi:type="dcterms:W3CDTF">2021-07-11T09:27:00Z</dcterms:created>
  <dcterms:modified xsi:type="dcterms:W3CDTF">2022-08-31T04:25:39Z</dcterms:modified>
</cp:coreProperties>
</file>